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3" r:id="rId6"/>
    <p:sldId id="273" r:id="rId7"/>
    <p:sldId id="259" r:id="rId8"/>
    <p:sldId id="272" r:id="rId9"/>
    <p:sldId id="268" r:id="rId10"/>
    <p:sldId id="265" r:id="rId11"/>
    <p:sldId id="269" r:id="rId12"/>
    <p:sldId id="270" r:id="rId13"/>
    <p:sldId id="267" r:id="rId14"/>
    <p:sldId id="264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8F"/>
    <a:srgbClr val="D393FF"/>
    <a:srgbClr val="E6C1FF"/>
    <a:srgbClr val="0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6" y="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C399-4207-4190-85C1-BAE4C137A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26190-410E-4CA8-BFD5-E422B73B9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BCF1C-9874-4C21-89BD-EFFBB0EB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F3EA-CE79-4229-AEEC-2DB0F2C5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CA07B-559A-4DAD-A445-E87AA513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9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B3400-50E3-4B36-885F-DDF63F21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DF88D-7815-418E-9C67-A01B3175E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A480-C647-4CA4-A9E1-8C710D5B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9397C-6328-4DA4-A071-F3534E07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904AB-C198-4A59-829F-30B2E8F3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3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A3CA6-BEFD-4BAB-BF85-03BCC618A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8219E-3753-4883-B36F-CF465547B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6A3C2-3B16-42DA-AC99-B3225355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7532-06D2-4F33-BD8C-8623E161C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DA1FE-091C-4EE4-BA40-37DBE0EC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4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7D58-19CB-469E-91C1-B850E5F3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5700-5A60-46A1-8B76-A57125F7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951EB-25B6-4F1F-9521-68AB166B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E0439-C0AE-4AEF-8A3A-AC2D1093C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0508-50EB-462B-B9F5-14000614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4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B062-54E6-469A-9366-20A675A7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A680E-4D2B-4EFA-AB31-938CD48E7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21C54-07FC-48C0-9724-76232130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54232-4279-4B3F-AB09-E9DBF9C9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9C1B8-FC03-4FC0-847D-7434481C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7ABD-8CAF-4367-8B6D-E502BD27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41FA-58BF-4A64-BA82-425E95677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EFCA2-38CF-4CD0-977E-4D6E54A9F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AB7B8-1DB8-4D11-9A6A-18B05196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7F33E-7195-4C60-801E-7B943735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9D8EF-BCF8-4040-BAE1-32EB3C8F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7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729A-BBB1-454D-A676-2DF2F18F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0EA0A-1310-4037-9484-FA339B374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6DEC8-1C03-4AB8-BC58-8876C1B8F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9C859-CC2C-4B86-9472-DDDE1B853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C7945-52B3-4000-B44A-FF4EC97D1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0E763-9294-4959-BB1F-2A11D986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3BC55-7CB4-4E3E-993A-49362534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F7B8A-78EC-4DDE-8779-076DE728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ED20-2005-4645-AF81-5699BF2D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26C40-0F53-4AAD-B3A4-F8D7CAA4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55101-3659-4A9F-AFE0-90A66D09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E006A-DB8E-45D0-BD02-E075022F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8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7B407-7AAC-4B9D-A42D-9E121378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B1648-CCD1-42E9-BCEC-869CD025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26C41-92FA-4E4B-BCB1-E1021A01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9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AD25-CB56-4551-9FC6-6934F62C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0B75F-ED98-4AD1-9F68-665626216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E56949-95F0-4615-9A18-DCA7FCD5E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AD8B7-E471-4BB3-B821-B2C79414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AB8D6-93AF-4037-82F4-B79199F6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8BD93-D5AC-490E-AEFA-B5A96E15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7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F9F6-1DF8-461C-BF61-2CE18D12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5C0B1-0EDB-4D07-BC07-6DB3FBEC7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88BCE-1C87-4215-8ED4-609BFB0E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A9757-533C-4270-B656-9CC928FA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9A7BB-5399-4CF2-BF9E-E9CAEB51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EC31F-6A4A-49E7-BAD6-BACB35EB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7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5F92E-0D8A-4E13-BB25-79A94035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F0F83-87BC-4509-A4E4-C829C360B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D451-9372-4AB5-A484-4B79C01F7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3BCD-92B4-451E-8C5F-0965F6797396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C882-291C-4965-9B0F-BFCE500B1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1686-AC1C-47D0-8FB8-9012C6154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085D-9849-4F2E-85B8-7254727C1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3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t.org.za/clearinghouse/primted/standards/literacy-teacher-standard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jet.org.za/clearinghouse/primted/standards/literacy-teacher-standard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00358C-0CF0-49AD-95FC-48D84971E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236101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Knowledge and practice standards</a:t>
            </a:r>
          </a:p>
          <a:p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for</a:t>
            </a:r>
          </a:p>
          <a:p>
            <a:r>
              <a:rPr lang="en-GB" sz="5400" b="1" dirty="0">
                <a:solidFill>
                  <a:schemeClr val="accent5">
                    <a:lumMod val="50000"/>
                  </a:schemeClr>
                </a:solidFill>
              </a:rPr>
              <a:t>graduate language and literacy teachers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5C0FE-61D0-4666-8E83-794A7269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" y="228499"/>
            <a:ext cx="3861881" cy="1553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CBFE1-7160-4BAB-898A-9CC9C691A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35" y="125038"/>
            <a:ext cx="3712411" cy="16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6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5" y="154526"/>
            <a:ext cx="11629790" cy="67034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31522A7-FDD3-4FAE-ACD6-00E7CC58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09" y="91678"/>
            <a:ext cx="8678543" cy="67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2AC3-B33A-4B90-863D-CAFEEC33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821" y="3985402"/>
            <a:ext cx="3396049" cy="1325563"/>
          </a:xfrm>
        </p:spPr>
        <p:txBody>
          <a:bodyPr/>
          <a:lstStyle/>
          <a:p>
            <a:r>
              <a:rPr lang="en-GB" dirty="0"/>
              <a:t>The giant spreadsheet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67D0C-1647-4E3D-A1DA-67EDF0406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3" y="271819"/>
            <a:ext cx="3261938" cy="585811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8DD2BB-776D-4A9A-B3C3-C2FD49458661}"/>
              </a:ext>
            </a:extLst>
          </p:cNvPr>
          <p:cNvSpPr/>
          <p:nvPr/>
        </p:nvSpPr>
        <p:spPr>
          <a:xfrm>
            <a:off x="7790114" y="224226"/>
            <a:ext cx="3665715" cy="59532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5CE099-FF51-4938-A660-262BDF4A3B04}"/>
              </a:ext>
            </a:extLst>
          </p:cNvPr>
          <p:cNvSpPr/>
          <p:nvPr/>
        </p:nvSpPr>
        <p:spPr>
          <a:xfrm>
            <a:off x="438539" y="688804"/>
            <a:ext cx="1017037" cy="10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9A8EC-7293-45A0-A2B5-A8CC5CEBC670}"/>
              </a:ext>
            </a:extLst>
          </p:cNvPr>
          <p:cNvSpPr/>
          <p:nvPr/>
        </p:nvSpPr>
        <p:spPr>
          <a:xfrm>
            <a:off x="2033113" y="688804"/>
            <a:ext cx="5555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/>
              <a:t>The mapping of standards</a:t>
            </a:r>
          </a:p>
        </p:txBody>
      </p:sp>
    </p:spTree>
    <p:extLst>
      <p:ext uri="{BB962C8B-B14F-4D97-AF65-F5344CB8AC3E}">
        <p14:creationId xmlns:p14="http://schemas.microsoft.com/office/powerpoint/2010/main" val="21761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5C4DD-E459-4320-8838-08CED051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>
                <a:latin typeface="+mn-lt"/>
              </a:rPr>
              <a:t>Influences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393B4-3488-4CCB-B170-F8C55F15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/>
              <a:t>Lots of USA standards</a:t>
            </a:r>
          </a:p>
          <a:p>
            <a:r>
              <a:rPr lang="en-GB" sz="3200" dirty="0" err="1"/>
              <a:t>Medwell</a:t>
            </a:r>
            <a:r>
              <a:rPr lang="en-GB" sz="3200" dirty="0"/>
              <a:t> </a:t>
            </a:r>
            <a:r>
              <a:rPr lang="en-GB" sz="3200" i="1" dirty="0"/>
              <a:t>et al </a:t>
            </a:r>
            <a:r>
              <a:rPr lang="en-GB" sz="3200" dirty="0"/>
              <a:t>(1998) categories</a:t>
            </a:r>
          </a:p>
          <a:p>
            <a:r>
              <a:rPr lang="en-GB" sz="3200" dirty="0"/>
              <a:t>The “RESEP/</a:t>
            </a:r>
            <a:r>
              <a:rPr lang="en-GB" sz="3200" dirty="0" err="1"/>
              <a:t>Zenex</a:t>
            </a:r>
            <a:r>
              <a:rPr lang="en-GB" sz="3200" dirty="0"/>
              <a:t>” curriculum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2CDFD-AB80-4283-BA13-953D59146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480" y="2964688"/>
            <a:ext cx="2763520" cy="3893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0D0DD-0086-42BC-BAD6-37B91E46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357" y="2964688"/>
            <a:ext cx="2855686" cy="3893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4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7271B-25DB-489C-81A7-FA73A63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6C1FF"/>
          </a:solidFill>
        </p:spPr>
        <p:txBody>
          <a:bodyPr/>
          <a:lstStyle/>
          <a:p>
            <a:r>
              <a:rPr lang="en-ZA" b="1" dirty="0">
                <a:latin typeface="+mn-lt"/>
              </a:rPr>
              <a:t>Standards nomenclature and architecture</a:t>
            </a:r>
            <a:endParaRPr lang="en-GB" b="1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1AFC67-4BC7-43AE-9652-F2F384FD6725}"/>
              </a:ext>
            </a:extLst>
          </p:cNvPr>
          <p:cNvSpPr txBox="1">
            <a:spLocks/>
          </p:cNvSpPr>
          <p:nvPr/>
        </p:nvSpPr>
        <p:spPr>
          <a:xfrm>
            <a:off x="892123" y="1978024"/>
            <a:ext cx="10461677" cy="487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538" indent="-617538"/>
            <a:r>
              <a:rPr lang="en-GB" sz="4000" dirty="0"/>
              <a:t>Our decision on using the SAQA standards format</a:t>
            </a:r>
          </a:p>
          <a:p>
            <a:pPr marL="617538" indent="-617538"/>
            <a:r>
              <a:rPr lang="en-GB" sz="4000" dirty="0"/>
              <a:t>See our document: </a:t>
            </a:r>
            <a:r>
              <a:rPr lang="en-GB" sz="4000" b="1" i="1" dirty="0"/>
              <a:t>Towards a common terminology and architecture for standards developed by </a:t>
            </a:r>
            <a:r>
              <a:rPr lang="en-GB" sz="4000" b="1" i="1" dirty="0" err="1"/>
              <a:t>PrimTEd</a:t>
            </a:r>
            <a:r>
              <a:rPr lang="en-GB" sz="4000" b="1" i="1" dirty="0"/>
              <a:t> for literacy and mathematics ITE</a:t>
            </a:r>
          </a:p>
          <a:p>
            <a:pPr marL="633413" lvl="1" indent="0">
              <a:buNone/>
            </a:pPr>
            <a:r>
              <a:rPr lang="en-GB" sz="32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GB" sz="3200" dirty="0" err="1">
                <a:solidFill>
                  <a:srgbClr val="0070C0"/>
                </a:solidFill>
                <a:hlinkClick r:id="rId2"/>
              </a:rPr>
              <a:t>www.jet.org.za</a:t>
            </a:r>
            <a:r>
              <a:rPr lang="en-GB" sz="3200" dirty="0">
                <a:solidFill>
                  <a:srgbClr val="0070C0"/>
                </a:solidFill>
                <a:hlinkClick r:id="rId2"/>
              </a:rPr>
              <a:t>/clearinghouse/</a:t>
            </a:r>
            <a:r>
              <a:rPr lang="en-GB" sz="3200" dirty="0" err="1">
                <a:solidFill>
                  <a:srgbClr val="0070C0"/>
                </a:solidFill>
                <a:hlinkClick r:id="rId2"/>
              </a:rPr>
              <a:t>primted</a:t>
            </a:r>
            <a:r>
              <a:rPr lang="en-GB" sz="3200" dirty="0">
                <a:solidFill>
                  <a:srgbClr val="0070C0"/>
                </a:solidFill>
                <a:hlinkClick r:id="rId2"/>
              </a:rPr>
              <a:t>/standards/literacy-teacher-standards</a:t>
            </a:r>
            <a:endParaRPr lang="en-GB" sz="3200" dirty="0">
              <a:solidFill>
                <a:srgbClr val="0070C0"/>
              </a:solidFill>
            </a:endParaRPr>
          </a:p>
          <a:p>
            <a:pPr marL="617538" indent="-617538"/>
            <a:endParaRPr lang="en-GB" sz="4000" b="1" i="1" dirty="0"/>
          </a:p>
        </p:txBody>
      </p:sp>
    </p:spTree>
    <p:extLst>
      <p:ext uri="{BB962C8B-B14F-4D97-AF65-F5344CB8AC3E}">
        <p14:creationId xmlns:p14="http://schemas.microsoft.com/office/powerpoint/2010/main" val="18793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C4F7-1A9C-411A-A68C-9774F27E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8E1253-C730-46AD-ABFB-3102BE32A3BB}"/>
              </a:ext>
            </a:extLst>
          </p:cNvPr>
          <p:cNvSpPr txBox="1">
            <a:spLocks/>
          </p:cNvSpPr>
          <p:nvPr/>
        </p:nvSpPr>
        <p:spPr>
          <a:xfrm>
            <a:off x="619708" y="1690688"/>
            <a:ext cx="10952584" cy="487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/>
            <a:r>
              <a:rPr lang="en-GB" sz="3600" dirty="0"/>
              <a:t>No generic categories – only those relating to literacy teaching</a:t>
            </a:r>
          </a:p>
          <a:p>
            <a:pPr marL="450850" indent="-450850"/>
            <a:r>
              <a:rPr lang="en-GB" sz="3600" dirty="0"/>
              <a:t>Specific – not broad principles</a:t>
            </a:r>
          </a:p>
          <a:p>
            <a:pPr marL="450850" indent="-450850"/>
            <a:r>
              <a:rPr lang="en-GB" sz="3600" dirty="0"/>
              <a:t>Concise and not overcomplicated (c.f. International Literacy Association standards of 2016)</a:t>
            </a:r>
          </a:p>
          <a:p>
            <a:pPr marL="450850" indent="-450850"/>
            <a:r>
              <a:rPr lang="en-GB" sz="3600" dirty="0"/>
              <a:t>Linguistically and conceptually accessible</a:t>
            </a:r>
          </a:p>
          <a:p>
            <a:pPr marL="450850" indent="-450850"/>
            <a:r>
              <a:rPr lang="en-GB" sz="3600" dirty="0"/>
              <a:t>Not graded in terms of ratings of proficiency or in terms of teacher experience,  etc. Should be for all graduating teachers.</a:t>
            </a:r>
          </a:p>
        </p:txBody>
      </p:sp>
    </p:spTree>
    <p:extLst>
      <p:ext uri="{BB962C8B-B14F-4D97-AF65-F5344CB8AC3E}">
        <p14:creationId xmlns:p14="http://schemas.microsoft.com/office/powerpoint/2010/main" val="8535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5ADCB-E895-4F95-8FC7-8CA51E676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5" y="0"/>
            <a:ext cx="50248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F7BFB-431A-4DC8-9303-638D17868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35" y="0"/>
            <a:ext cx="4641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08B4-D363-4F00-A3F8-0B33DC45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324" y="786275"/>
            <a:ext cx="11233841" cy="435133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 sub-project of the </a:t>
            </a:r>
            <a:br>
              <a:rPr lang="en-GB" sz="4000" dirty="0"/>
            </a:br>
            <a:r>
              <a:rPr lang="en-GB" sz="4000" dirty="0"/>
              <a:t>Consolidated Literacy Working Group</a:t>
            </a:r>
            <a:br>
              <a:rPr lang="en-GB" sz="4000" dirty="0"/>
            </a:br>
            <a:r>
              <a:rPr lang="en-GB" sz="4000" dirty="0"/>
              <a:t>of 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the Primary Teacher Education (</a:t>
            </a:r>
            <a:r>
              <a:rPr lang="en-GB" sz="4000" dirty="0" err="1"/>
              <a:t>PrimTEd</a:t>
            </a:r>
            <a:r>
              <a:rPr lang="en-GB" sz="4000" dirty="0"/>
              <a:t>) project</a:t>
            </a:r>
            <a:br>
              <a:rPr lang="en-GB" sz="4000" dirty="0"/>
            </a:br>
            <a:r>
              <a:rPr lang="en-GB" sz="4000" dirty="0"/>
              <a:t>of 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the DHET’s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660EC-E382-4AB6-B444-51FCE0E9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087" y="5499700"/>
            <a:ext cx="10515600" cy="435133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99419-C0FD-47B4-A01E-89FC7BD87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2" y="745457"/>
            <a:ext cx="1196502" cy="1384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DC876-5DCF-4AE5-8D28-1CAF26026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2" y="2592028"/>
            <a:ext cx="1196502" cy="1510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22CFC4-EA5A-4A38-8DD7-265E18AD0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21" y="4102940"/>
            <a:ext cx="6598596" cy="220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6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FEBDF-8EFC-40A6-BF7A-5D08D79D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630" y="1128016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/>
              <a:t>Brief of the literacy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C030-F1CD-49EC-BBBA-A33CB742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630" y="288006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/>
              <a:t>A literature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Analysis of the competencies required by new teachers [from the literature review]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/>
              <a:t>Compare these with those being developed in universities in actual (or planned) courses/ modules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460D2-BC5D-4A17-8ED1-51238C6004C5}"/>
              </a:ext>
            </a:extLst>
          </p:cNvPr>
          <p:cNvSpPr txBox="1"/>
          <p:nvPr/>
        </p:nvSpPr>
        <p:spPr>
          <a:xfrm>
            <a:off x="749643" y="420130"/>
            <a:ext cx="9539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Literacy teaching core competency standards</a:t>
            </a:r>
          </a:p>
        </p:txBody>
      </p:sp>
    </p:spTree>
    <p:extLst>
      <p:ext uri="{BB962C8B-B14F-4D97-AF65-F5344CB8AC3E}">
        <p14:creationId xmlns:p14="http://schemas.microsoft.com/office/powerpoint/2010/main" val="22136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99D703-5D67-424B-8D55-EA879C99D5A3}"/>
              </a:ext>
            </a:extLst>
          </p:cNvPr>
          <p:cNvSpPr/>
          <p:nvPr/>
        </p:nvSpPr>
        <p:spPr>
          <a:xfrm>
            <a:off x="1482012" y="2329678"/>
            <a:ext cx="92279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GB" sz="4000" dirty="0"/>
              <a:t>Develop our own draft standards, consult widely and revise as necessary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GB" sz="4000" dirty="0"/>
              <a:t>Develop competency assessment items with the Assessment Working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4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7F70-EDA0-4577-A870-7E6AA18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50006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>
                <a:latin typeface="+mn-lt"/>
              </a:rPr>
              <a:t>Our notion of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0BDE-4646-442C-A53E-7F1E1F2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987857"/>
            <a:ext cx="10855967" cy="4663666"/>
          </a:xfrm>
        </p:spPr>
        <p:txBody>
          <a:bodyPr>
            <a:noAutofit/>
          </a:bodyPr>
          <a:lstStyle/>
          <a:p>
            <a:pPr lvl="1" indent="-432000">
              <a:spcAft>
                <a:spcPts val="1800"/>
              </a:spcAft>
            </a:pPr>
            <a:r>
              <a:rPr lang="en-GB" sz="4000" dirty="0"/>
              <a:t>Their purpose is to make something else happen – children learning to read and write (that children create meaning using texts). </a:t>
            </a:r>
          </a:p>
          <a:p>
            <a:pPr lvl="1" indent="-432000"/>
            <a:r>
              <a:rPr lang="en-GB" sz="4000" dirty="0"/>
              <a:t>Teacher </a:t>
            </a:r>
            <a:r>
              <a:rPr lang="en-GB" sz="4000" b="1" dirty="0"/>
              <a:t>knowledge</a:t>
            </a:r>
            <a:r>
              <a:rPr lang="en-GB" sz="4000" dirty="0"/>
              <a:t> and </a:t>
            </a:r>
            <a:r>
              <a:rPr lang="en-GB" sz="4000" b="1" dirty="0"/>
              <a:t>practice</a:t>
            </a:r>
            <a:r>
              <a:rPr lang="en-GB" sz="4000" dirty="0"/>
              <a:t> standards are statements that describe what a teacher needs to </a:t>
            </a:r>
            <a:r>
              <a:rPr lang="en-GB" sz="4000" i="1" dirty="0"/>
              <a:t>know</a:t>
            </a:r>
            <a:r>
              <a:rPr lang="en-GB" sz="4000" dirty="0"/>
              <a:t> and be able to </a:t>
            </a:r>
            <a:r>
              <a:rPr lang="en-GB" sz="4000" i="1" dirty="0"/>
              <a:t>do</a:t>
            </a:r>
            <a:r>
              <a:rPr lang="en-GB" sz="4000" dirty="0"/>
              <a:t> to carry out their core function professionally and effectively.</a:t>
            </a:r>
          </a:p>
        </p:txBody>
      </p:sp>
    </p:spTree>
    <p:extLst>
      <p:ext uri="{BB962C8B-B14F-4D97-AF65-F5344CB8AC3E}">
        <p14:creationId xmlns:p14="http://schemas.microsoft.com/office/powerpoint/2010/main" val="21066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BD822-D3CC-4F27-AD00-8F188F814F6A}"/>
              </a:ext>
            </a:extLst>
          </p:cNvPr>
          <p:cNvSpPr/>
          <p:nvPr/>
        </p:nvSpPr>
        <p:spPr>
          <a:xfrm>
            <a:off x="401216" y="1874729"/>
            <a:ext cx="1080484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43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/>
              <a:t>Substantial evidence-based information exists on what the standards should cover.</a:t>
            </a:r>
          </a:p>
          <a:p>
            <a:pPr marL="1028700" lvl="1" indent="-432000">
              <a:buFont typeface="Arial" panose="020B0604020202020204" pitchFamily="34" charset="0"/>
              <a:buChar char="•"/>
            </a:pPr>
            <a:r>
              <a:rPr lang="en-GB" sz="4000" dirty="0"/>
              <a:t>Have obvious HEI Initial Teacher Education reading and writing curriculum revision implications</a:t>
            </a:r>
            <a:r>
              <a:rPr lang="en-GB" sz="44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B2053-0CD1-401D-9F7E-679B4D676A24}"/>
              </a:ext>
            </a:extLst>
          </p:cNvPr>
          <p:cNvSpPr txBox="1"/>
          <p:nvPr/>
        </p:nvSpPr>
        <p:spPr>
          <a:xfrm>
            <a:off x="1449857" y="5547174"/>
            <a:ext cx="9045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See our document: </a:t>
            </a:r>
            <a:r>
              <a:rPr lang="en-GB" sz="2800" b="1" i="1" dirty="0"/>
              <a:t>Towards competency standards for language and literacy teachers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811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A600-2598-4479-A39C-983F519552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Process – steps developing these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D9A4-CA0C-44DB-90CA-84D729BD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literature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mapping of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drafting of seven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The editing, refining and condensing to three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First consultation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Second consultation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Authorisation, release and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792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902A32A-B8E7-4434-8028-BC1E7B123884}"/>
              </a:ext>
            </a:extLst>
          </p:cNvPr>
          <p:cNvSpPr/>
          <p:nvPr/>
        </p:nvSpPr>
        <p:spPr>
          <a:xfrm>
            <a:off x="438539" y="688804"/>
            <a:ext cx="1017037" cy="1054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6513E-0E5B-4C02-B4A4-DD1566206B7B}"/>
              </a:ext>
            </a:extLst>
          </p:cNvPr>
          <p:cNvSpPr/>
          <p:nvPr/>
        </p:nvSpPr>
        <p:spPr>
          <a:xfrm>
            <a:off x="2033113" y="688804"/>
            <a:ext cx="79926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dirty="0"/>
              <a:t>The literature review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D01DF8-AC1D-457C-847D-B76E9A704076}"/>
              </a:ext>
            </a:extLst>
          </p:cNvPr>
          <p:cNvSpPr txBox="1">
            <a:spLocks/>
          </p:cNvSpPr>
          <p:nvPr/>
        </p:nvSpPr>
        <p:spPr>
          <a:xfrm>
            <a:off x="654757" y="2142865"/>
            <a:ext cx="6240565" cy="31742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/>
              <a:t>Output – a brief annotated bibliography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GB" sz="2800" dirty="0" err="1">
                <a:solidFill>
                  <a:srgbClr val="0070C0"/>
                </a:solidFill>
                <a:hlinkClick r:id="rId2"/>
              </a:rPr>
              <a:t>www.jet.org.za</a:t>
            </a:r>
            <a:r>
              <a:rPr lang="en-GB" sz="2800" dirty="0">
                <a:solidFill>
                  <a:srgbClr val="0070C0"/>
                </a:solidFill>
                <a:hlinkClick r:id="rId2"/>
              </a:rPr>
              <a:t>/clearinghouse/</a:t>
            </a:r>
            <a:r>
              <a:rPr lang="en-GB" sz="2800" dirty="0" err="1">
                <a:solidFill>
                  <a:srgbClr val="0070C0"/>
                </a:solidFill>
                <a:hlinkClick r:id="rId2"/>
              </a:rPr>
              <a:t>primted</a:t>
            </a:r>
            <a:r>
              <a:rPr lang="en-GB" sz="2800" dirty="0">
                <a:solidFill>
                  <a:srgbClr val="0070C0"/>
                </a:solidFill>
                <a:hlinkClick r:id="rId2"/>
              </a:rPr>
              <a:t>/standards/literacy-teacher-standards</a:t>
            </a:r>
            <a:endParaRPr lang="en-GB" sz="28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GB" sz="4000" dirty="0"/>
          </a:p>
          <a:p>
            <a:r>
              <a:rPr lang="en-GB" sz="4000" dirty="0"/>
              <a:t>Usefulness of the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349CA-6B7E-46F0-97F7-302E88F53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62" y="1670181"/>
            <a:ext cx="4388680" cy="60476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0E5C84-F7CE-4BEF-943B-03AFF88E6A75}"/>
              </a:ext>
            </a:extLst>
          </p:cNvPr>
          <p:cNvSpPr/>
          <p:nvPr/>
        </p:nvSpPr>
        <p:spPr>
          <a:xfrm>
            <a:off x="7651102" y="1959429"/>
            <a:ext cx="4114800" cy="4833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7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356" y="577975"/>
            <a:ext cx="10853563" cy="1325563"/>
          </a:xfrm>
        </p:spPr>
        <p:txBody>
          <a:bodyPr>
            <a:normAutofit/>
          </a:bodyPr>
          <a:lstStyle/>
          <a:p>
            <a:r>
              <a:rPr lang="en-ZA" sz="4000" dirty="0">
                <a:latin typeface="+mn-lt"/>
              </a:rPr>
              <a:t>Examples of complex, detailed standards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1BB81-0E78-4954-8817-76DA3E459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78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381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A sub-project of the  Consolidated Literacy Working Group of   the Primary Teacher Education (PrimTEd) project of   the DHET’s  </vt:lpstr>
      <vt:lpstr>Brief of the literacy working group</vt:lpstr>
      <vt:lpstr>PowerPoint Presentation</vt:lpstr>
      <vt:lpstr>Our notion of standards</vt:lpstr>
      <vt:lpstr>PowerPoint Presentation</vt:lpstr>
      <vt:lpstr>Process – steps developing these standards</vt:lpstr>
      <vt:lpstr>PowerPoint Presentation</vt:lpstr>
      <vt:lpstr>Examples of complex, detailed standards</vt:lpstr>
      <vt:lpstr>PowerPoint Presentation</vt:lpstr>
      <vt:lpstr>PowerPoint Presentation</vt:lpstr>
      <vt:lpstr>The giant spreadsheet</vt:lpstr>
      <vt:lpstr>Influences</vt:lpstr>
      <vt:lpstr>Standards nomenclature and architecture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Aitchison</dc:creator>
  <cp:lastModifiedBy>John Aitchison</cp:lastModifiedBy>
  <cp:revision>22</cp:revision>
  <dcterms:created xsi:type="dcterms:W3CDTF">2018-04-13T19:52:27Z</dcterms:created>
  <dcterms:modified xsi:type="dcterms:W3CDTF">2018-04-29T21:11:06Z</dcterms:modified>
</cp:coreProperties>
</file>